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mputer Says No" panose="020B0604020202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Light" panose="00000400000000000000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4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2541330" y="7145136"/>
            <a:ext cx="7820566" cy="52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dirty="0">
                <a:solidFill>
                  <a:schemeClr val="bg1"/>
                </a:solidFill>
                <a:latin typeface="Poppins Light"/>
              </a:rPr>
              <a:t>Diogo Oliveira e Lara Bizarro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4567795" y="863633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1955398" y="4393415"/>
            <a:ext cx="9175977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5999" dirty="0">
                <a:solidFill>
                  <a:schemeClr val="bg1"/>
                </a:solidFill>
                <a:latin typeface="Computer Says No"/>
              </a:rPr>
              <a:t>PROBLEMA DE OTIMIZAÇÃO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5398" y="3264466"/>
            <a:ext cx="917597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1"/>
              </a:lnSpc>
            </a:pPr>
            <a:r>
              <a:rPr lang="en-US" sz="8071" dirty="0">
                <a:solidFill>
                  <a:schemeClr val="bg1"/>
                </a:solidFill>
                <a:latin typeface="Computer Says No"/>
              </a:rPr>
              <a:t>INTELIGÊNCIA ARTIFICIAL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0209370" y="1812827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580334" y="7704778"/>
            <a:ext cx="7973092" cy="42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chemeClr val="bg1"/>
                </a:solidFill>
                <a:latin typeface="Poppins Light"/>
              </a:rPr>
              <a:t>2021146037       2021130066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Durante as experiências, fomos variando o temperatura mínima ( tmin), a temperatura máxima (tmax) e a frequência de arrefecimento (fa) e o número de interações.</a:t>
            </a:r>
          </a:p>
          <a:p>
            <a:pPr>
              <a:lnSpc>
                <a:spcPts val="3534"/>
              </a:lnSpc>
            </a:pPr>
            <a:endParaRPr lang="en-US" sz="218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Verificamos no caso de aceitarmos valores com Custo Igual os melhores valores foram encontrados foi quando a temperatura mínima tinha o seu menor valor e a temperatura máxima tinha o seu valor medio e alto.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1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4225456" y="3448664"/>
            <a:ext cx="9837087" cy="5217800"/>
          </a:xfrm>
          <a:custGeom>
            <a:avLst/>
            <a:gdLst/>
            <a:ahLst/>
            <a:cxnLst/>
            <a:rect l="l" t="t" r="r" b="b"/>
            <a:pathLst>
              <a:path w="9837087" h="5217800">
                <a:moveTo>
                  <a:pt x="0" y="0"/>
                </a:moveTo>
                <a:lnTo>
                  <a:pt x="9837088" y="0"/>
                </a:lnTo>
                <a:lnTo>
                  <a:pt x="9837088" y="5217800"/>
                </a:lnTo>
                <a:lnTo>
                  <a:pt x="0" y="5217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5881" y="3661216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Em relação ao caso de aceitarmos valores com o Custo Menor, encontramos os melhores valores quando a temperatura mínima, a temperatura máxima e a frequência de arrefecimento se encontra no seu valor mais alto.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5073039" y="6303365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Ficamos surpresos, quando o usamos a primeira vizinhança obtemos melhores resultados, no entanto pensávamos que iria ser ao contrário.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Algo que não nos surpreendeu foi os valores com o custo igual serem melhores.</a:t>
            </a: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1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4253467" y="3371677"/>
            <a:ext cx="10073376" cy="5342179"/>
          </a:xfrm>
          <a:custGeom>
            <a:avLst/>
            <a:gdLst/>
            <a:ahLst/>
            <a:cxnLst/>
            <a:rect l="l" t="t" r="r" b="b"/>
            <a:pathLst>
              <a:path w="10073376" h="5342179">
                <a:moveTo>
                  <a:pt x="0" y="0"/>
                </a:moveTo>
                <a:lnTo>
                  <a:pt x="10073377" y="0"/>
                </a:lnTo>
                <a:lnTo>
                  <a:pt x="10073377" y="5342179"/>
                </a:lnTo>
                <a:lnTo>
                  <a:pt x="0" y="534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5881" y="3661216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Durantes estas experiências notamos que os melhores resultados acontecem quando o PopSize se encontra no seu valor máximo e a percentagem de reprodução e a percentagem de mutação estão ambos nos seus valores médios.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4869671" y="5953977"/>
            <a:ext cx="9877678" cy="26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Na segunda, usamos a Avaliação Penalizada, o Tournament, o Crossover Uniforme e o Mutation.Trade.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Durante estas reparamos que os melhores resultados aparecem quando o PopSize se encontra no valor mínimo, a percentagem de reprodução no valor médio e percentagem de mutação no seu valor máximo.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2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3421139" y="3587859"/>
            <a:ext cx="11529579" cy="4401005"/>
          </a:xfrm>
          <a:custGeom>
            <a:avLst/>
            <a:gdLst/>
            <a:ahLst/>
            <a:cxnLst/>
            <a:rect l="l" t="t" r="r" b="b"/>
            <a:pathLst>
              <a:path w="11529579" h="4401005">
                <a:moveTo>
                  <a:pt x="0" y="0"/>
                </a:moveTo>
                <a:lnTo>
                  <a:pt x="11529578" y="0"/>
                </a:lnTo>
                <a:lnTo>
                  <a:pt x="11529578" y="4401005"/>
                </a:lnTo>
                <a:lnTo>
                  <a:pt x="0" y="4401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531445" y="196532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75039" y="2858787"/>
            <a:ext cx="10469841" cy="26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Na terceira, usamos a Avaliação Reparada, o Tournament, o Crossover e o Mutation.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Durantes estas experiências notamos que os melhores resultados acontecem quando o PopSize se encontra no seu valor máximo e a percentagem de reprodução e a percentagem de mutação estão ambos nos seus valores médios.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5073039" y="6303365"/>
            <a:ext cx="10469841" cy="134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Estavamos à espera que ao longo dos testes a 3ª Experiência, o contraste em relação à Avaliação Penalizada e Reparada era bem notáveis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2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3685782" y="3317406"/>
            <a:ext cx="11153697" cy="5177446"/>
          </a:xfrm>
          <a:custGeom>
            <a:avLst/>
            <a:gdLst/>
            <a:ahLst/>
            <a:cxnLst/>
            <a:rect l="l" t="t" r="r" b="b"/>
            <a:pathLst>
              <a:path w="11153697" h="5177446">
                <a:moveTo>
                  <a:pt x="0" y="0"/>
                </a:moveTo>
                <a:lnTo>
                  <a:pt x="11153698" y="0"/>
                </a:lnTo>
                <a:lnTo>
                  <a:pt x="11153698" y="5177446"/>
                </a:lnTo>
                <a:lnTo>
                  <a:pt x="0" y="5177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2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4876247" y="3587859"/>
            <a:ext cx="9065494" cy="4865101"/>
          </a:xfrm>
          <a:custGeom>
            <a:avLst/>
            <a:gdLst/>
            <a:ahLst/>
            <a:cxnLst/>
            <a:rect l="l" t="t" r="r" b="b"/>
            <a:pathLst>
              <a:path w="9065494" h="4865101">
                <a:moveTo>
                  <a:pt x="0" y="0"/>
                </a:moveTo>
                <a:lnTo>
                  <a:pt x="9065493" y="0"/>
                </a:lnTo>
                <a:lnTo>
                  <a:pt x="9065493" y="4865101"/>
                </a:lnTo>
                <a:lnTo>
                  <a:pt x="0" y="4865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571802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531445" y="196532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75039" y="3528627"/>
            <a:ext cx="10469841" cy="17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Na primeira, usamos a Avaliação Reparada, o Tournament, o Crossover e o Mutation.</a:t>
            </a:r>
          </a:p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Durantes estes testes, reparamos que os melhores resultados acontecem, independente dos valores que íamos mudando.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4" name="TextBox 14"/>
          <p:cNvSpPr txBox="1"/>
          <p:nvPr/>
        </p:nvSpPr>
        <p:spPr>
          <a:xfrm>
            <a:off x="5073039" y="6303365"/>
            <a:ext cx="10469841" cy="223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No entanto, quando colocamos na primeira e na terceira, reparamos que existe uma mudança e os melhores aparecem, quando o PopSize está no seu valor médio e mais alto, a Percentagem de Mutação se encontra no seu valor médio e mais alto e a Percentagem de Reprodução está no seu valor médio.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</a:rPr>
              <a:t>ÍNDICE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Introdução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Modelos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Recristalização simulada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Evolutivo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Híbrido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Funções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Análise dos Resultados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3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3432944" y="3464493"/>
            <a:ext cx="11517774" cy="4535702"/>
          </a:xfrm>
          <a:custGeom>
            <a:avLst/>
            <a:gdLst/>
            <a:ahLst/>
            <a:cxnLst/>
            <a:rect l="l" t="t" r="r" b="b"/>
            <a:pathLst>
              <a:path w="11517774" h="4535702">
                <a:moveTo>
                  <a:pt x="0" y="0"/>
                </a:moveTo>
                <a:lnTo>
                  <a:pt x="11517773" y="0"/>
                </a:lnTo>
                <a:lnTo>
                  <a:pt x="11517773" y="4535702"/>
                </a:lnTo>
                <a:lnTo>
                  <a:pt x="0" y="4535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RESULTADOS- MÉTODO 3</a:t>
            </a:r>
          </a:p>
        </p:txBody>
      </p:sp>
      <p:sp>
        <p:nvSpPr>
          <p:cNvPr id="7" name="Freeform 7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4847742" y="3431738"/>
            <a:ext cx="9319748" cy="5021666"/>
          </a:xfrm>
          <a:custGeom>
            <a:avLst/>
            <a:gdLst/>
            <a:ahLst/>
            <a:cxnLst/>
            <a:rect l="l" t="t" r="r" b="b"/>
            <a:pathLst>
              <a:path w="9319748" h="5021666">
                <a:moveTo>
                  <a:pt x="0" y="0"/>
                </a:moveTo>
                <a:lnTo>
                  <a:pt x="9319748" y="0"/>
                </a:lnTo>
                <a:lnTo>
                  <a:pt x="9319748" y="5021666"/>
                </a:lnTo>
                <a:lnTo>
                  <a:pt x="0" y="5021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FIM!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730359" y="3115610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</a:rPr>
              <a:t>INTRODUÇÃO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3353" y="4893232"/>
            <a:ext cx="6920791" cy="182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O projeto, está dividido em três partes, as funções para o Algoritmo da Pesquisa Local, o Algoritmo Evolutivo e o Algoritmo do Híbrido. Ao nível dos testes, foram realizados pelo menos dez testes para cada variância de valores.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53402" y="7224289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</a:rPr>
              <a:t>OTIMIZAÇÃO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5198" y="5585559"/>
            <a:ext cx="328999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5393" dirty="0">
                <a:solidFill>
                  <a:schemeClr val="bg1"/>
                </a:solidFill>
                <a:latin typeface="Computer Says No"/>
              </a:rPr>
              <a:t>RECRISTALIZAÇÃO</a:t>
            </a:r>
          </a:p>
          <a:p>
            <a:pPr marL="0" lvl="0" indent="0" algn="ctr">
              <a:lnSpc>
                <a:spcPts val="3882"/>
              </a:lnSpc>
              <a:spcBef>
                <a:spcPct val="0"/>
              </a:spcBef>
            </a:pPr>
            <a:r>
              <a:rPr lang="en-US" sz="5393" dirty="0">
                <a:solidFill>
                  <a:schemeClr val="bg1"/>
                </a:solidFill>
                <a:latin typeface="Computer Says No"/>
              </a:rPr>
              <a:t>SIMULADA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5508" y="6479069"/>
            <a:ext cx="3399686" cy="304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A recristalização simulada é um processo computacional que replica virtualmente a recristalização de materiais, auxiliando na compreensão e otimização de propriedades cristalinas.</a:t>
            </a:r>
          </a:p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O objetivo é encontrar os menores valores médios com o seu melhor custo associado.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EVOLUTIVO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HÍBRIDO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243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A evolução simulada é uma abordagem computacional inspirada na seleção natural, onde soluções candidatas passam por iterações de mutação e seleção para otimizar resultados em problemas complexos.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273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 dirty="0">
                <a:solidFill>
                  <a:srgbClr val="FFFFFF"/>
                </a:solidFill>
                <a:latin typeface="Poppins Light"/>
              </a:rPr>
              <a:t>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otimização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híbrida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combina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diferentes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métodos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computacionais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muitas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vezes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unindo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algoritmos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evolutivos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com 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recristalização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simuladas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visando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melhorar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eficiência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e a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robustez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na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resolução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de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problemas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1505" dirty="0" err="1">
                <a:solidFill>
                  <a:srgbClr val="FFFFFF"/>
                </a:solidFill>
                <a:latin typeface="Poppins Light"/>
              </a:rPr>
              <a:t>variados</a:t>
            </a:r>
            <a:r>
              <a:rPr lang="en-US" sz="1505" dirty="0">
                <a:solidFill>
                  <a:srgbClr val="FFFFFF"/>
                </a:solidFill>
                <a:latin typeface="Poppins Light"/>
              </a:rPr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6866E1"/>
                </a:solidFill>
                <a:latin typeface="Computer Says No"/>
              </a:rPr>
              <a:t>MÉTODO 1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calcula_fit 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Serve para calcular o melhor fitness de cada ligação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mutation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Realiza uma mutação simples ao inverter aleatoriamente os genes de cada filho.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8" name="AutoShape 18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9" name="TextBox 19"/>
          <p:cNvSpPr txBox="1"/>
          <p:nvPr/>
        </p:nvSpPr>
        <p:spPr>
          <a:xfrm>
            <a:off x="2094130" y="5959424"/>
            <a:ext cx="3121512" cy="110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init_dados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Recebe os dados dos ficheiros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74334" y="5959424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gera_vizinho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Serve para otimizar e encontrar a melhor heurística ao longo dos ficheiros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37211" y="3854343"/>
            <a:ext cx="8652476" cy="103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FUNÇÃO RECRISTALIZAÇÃO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51687" y="5005941"/>
            <a:ext cx="8223524" cy="185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Recebe como parâmetros um ponteiro da solução, um ponteiro da matriz e os vértices, ao usar variáveis definidas gera soluções a cada iteração e vai substituindo a solução anterior no caso de ser melhor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 dirty="0"/>
          </a:p>
        </p:txBody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682296" y="2063763"/>
            <a:ext cx="7115255" cy="6159475"/>
          </a:xfrm>
          <a:custGeom>
            <a:avLst/>
            <a:gdLst/>
            <a:ahLst/>
            <a:cxnLst/>
            <a:rect l="l" t="t" r="r" b="b"/>
            <a:pathLst>
              <a:path w="7115255" h="6159475">
                <a:moveTo>
                  <a:pt x="0" y="0"/>
                </a:moveTo>
                <a:lnTo>
                  <a:pt x="7115256" y="0"/>
                </a:lnTo>
                <a:lnTo>
                  <a:pt x="7115256" y="6159474"/>
                </a:lnTo>
                <a:lnTo>
                  <a:pt x="0" y="6159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MÉTODO 2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59424"/>
            <a:ext cx="3121512" cy="295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eval_indivudal_rep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Procuram genes que correspondam com os anteriores, deste modo, os valores finais são extramente melhores em todos os ficheiros de teste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6" name="TextBox 16"/>
          <p:cNvSpPr txBox="1"/>
          <p:nvPr/>
        </p:nvSpPr>
        <p:spPr>
          <a:xfrm>
            <a:off x="9653071" y="5959424"/>
            <a:ext cx="3121512" cy="333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mutation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Realiza uma mutação simples ao inverter aleatoriamente os genes de cada filho.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mutation_trade, Troca o valor dos genes por 1 e por 0, assim obtém se melhorados resultados.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74334" y="5959424"/>
            <a:ext cx="3409616" cy="370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crossover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Serve para trocar os genes entre os pais, para criar ligações diferentes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crossover_uniforme, Serve para ligações diferentes, usando o índice torna o programa mais otimizado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25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tournament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Serve para fazer a seleção entre pares da população do ficheiro compara o fitness de cada um e o melhor é usado para a próxima geração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8210" y="2869368"/>
            <a:ext cx="10279418" cy="180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74"/>
              </a:lnSpc>
              <a:spcBef>
                <a:spcPct val="0"/>
              </a:spcBef>
            </a:pPr>
            <a:r>
              <a:rPr lang="en-US" sz="9131">
                <a:solidFill>
                  <a:srgbClr val="6866E1"/>
                </a:solidFill>
                <a:latin typeface="Computer Says No"/>
              </a:rPr>
              <a:t>FUNÇÃO EVAL_INDIVIDUAL_PENALIZADO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22735" y="4739162"/>
            <a:ext cx="9477625" cy="185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Ao iterar vai recebendo os genes das ligações, no entanto se estas não encontrarem genes iguais a função segue para outros genes, dado isso os resultados usando esta função não são os mais ótimos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698270" y="2498801"/>
            <a:ext cx="7197600" cy="5289399"/>
          </a:xfrm>
          <a:custGeom>
            <a:avLst/>
            <a:gdLst/>
            <a:ahLst/>
            <a:cxnLst/>
            <a:rect l="l" t="t" r="r" b="b"/>
            <a:pathLst>
              <a:path w="7197600" h="5289399">
                <a:moveTo>
                  <a:pt x="0" y="0"/>
                </a:moveTo>
                <a:lnTo>
                  <a:pt x="7197600" y="0"/>
                </a:lnTo>
                <a:lnTo>
                  <a:pt x="7197600" y="5289398"/>
                </a:lnTo>
                <a:lnTo>
                  <a:pt x="0" y="5289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-5451114" y="379628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Freeform 5"/>
          <p:cNvSpPr/>
          <p:nvPr/>
        </p:nvSpPr>
        <p:spPr>
          <a:xfrm>
            <a:off x="2958146" y="269199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6" name="Freeform 6"/>
          <p:cNvSpPr/>
          <p:nvPr/>
        </p:nvSpPr>
        <p:spPr>
          <a:xfrm>
            <a:off x="6738350" y="262482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7" name="AutoShape 7"/>
          <p:cNvSpPr/>
          <p:nvPr/>
        </p:nvSpPr>
        <p:spPr>
          <a:xfrm flipV="1">
            <a:off x="5035570" y="3705302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0139224" y="6228415"/>
            <a:ext cx="7120076" cy="3725340"/>
          </a:xfrm>
          <a:custGeom>
            <a:avLst/>
            <a:gdLst/>
            <a:ahLst/>
            <a:cxnLst/>
            <a:rect l="l" t="t" r="r" b="b"/>
            <a:pathLst>
              <a:path w="7120076" h="3725340">
                <a:moveTo>
                  <a:pt x="0" y="0"/>
                </a:moveTo>
                <a:lnTo>
                  <a:pt x="7120076" y="0"/>
                </a:lnTo>
                <a:lnTo>
                  <a:pt x="7120076" y="3725340"/>
                </a:lnTo>
                <a:lnTo>
                  <a:pt x="0" y="3725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Freeform 9"/>
          <p:cNvSpPr/>
          <p:nvPr/>
        </p:nvSpPr>
        <p:spPr>
          <a:xfrm>
            <a:off x="10139224" y="2624825"/>
            <a:ext cx="7120076" cy="3048351"/>
          </a:xfrm>
          <a:custGeom>
            <a:avLst/>
            <a:gdLst/>
            <a:ahLst/>
            <a:cxnLst/>
            <a:rect l="l" t="t" r="r" b="b"/>
            <a:pathLst>
              <a:path w="7120076" h="3048351">
                <a:moveTo>
                  <a:pt x="0" y="0"/>
                </a:moveTo>
                <a:lnTo>
                  <a:pt x="7120076" y="0"/>
                </a:lnTo>
                <a:lnTo>
                  <a:pt x="7120076" y="3048351"/>
                </a:lnTo>
                <a:lnTo>
                  <a:pt x="0" y="3048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4088584" y="1282900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MÉTODO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1892" y="342059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3518" y="3355778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63102" y="5119525"/>
            <a:ext cx="3680773" cy="333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recristalização_hibrido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Usa para cada solução que a função acima devolve, avalia-o usando o eval_individual_rep para calcular o valor de fitness e se o valor do vizinho for menor do atual, substitui por essa solução.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80997" y="5119525"/>
            <a:ext cx="3596037" cy="295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Função gera_vizinho_hibrido</a:t>
            </a:r>
          </a:p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Copia a solução atual para a variável “solViz” a solução vizinha e depende do valor definido pelo “TrocaVertice” troca o valor do gene, ou seja inverte o valor de zero para 1 e vice-versa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984</Words>
  <Application>Microsoft Office PowerPoint</Application>
  <PresentationFormat>Personalizados</PresentationFormat>
  <Paragraphs>100</Paragraphs>
  <Slides>22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8" baseType="lpstr">
      <vt:lpstr>Poppins Light</vt:lpstr>
      <vt:lpstr>Computer Says No</vt:lpstr>
      <vt:lpstr>Arial</vt:lpstr>
      <vt:lpstr>Calibri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Lara Filipa da Silva Bizarro</cp:lastModifiedBy>
  <cp:revision>2</cp:revision>
  <dcterms:created xsi:type="dcterms:W3CDTF">2006-08-16T00:00:00Z</dcterms:created>
  <dcterms:modified xsi:type="dcterms:W3CDTF">2023-12-19T10:36:05Z</dcterms:modified>
  <dc:identifier>DAF3F2lICD0</dc:identifier>
</cp:coreProperties>
</file>